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72" r:id="rId3"/>
    <p:sldMasterId id="2147483660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D8801-3F50-42EC-8D98-BEA9F8973852}" type="datetimeFigureOut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E041-48C5-4847-A9BE-ECB4CB1E21E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8954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54DF-0FA6-458F-BE6E-8B9120E5B283}" type="datetimeFigureOut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F2888-F7FF-4EE2-9169-B694DFD576D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08812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7DD4-924F-4D09-8BC4-CE1B63CCF081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89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CAF9-EEC8-4722-98AE-FDC89121BC2D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91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F8AFE-16DD-4BAF-BCEC-89CD2D8A8946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988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79B7-56FE-42A8-9C31-6794EC787CE2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7242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C6D2C-03C9-4DB5-9F8C-E32C75AA622E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86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EF52D-2562-4050-B47B-3B210C56B5C7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72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64B7-0BEE-4DA7-B1BE-2EA1D669A89B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5766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86A0A-9360-4BFC-9579-2395CCDD9AFF}" type="datetime1">
              <a:rPr lang="pt-PT" smtClean="0"/>
              <a:t>17/02/2022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7991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ADD9F-40A5-4AE2-BBCB-3CA378522E19}" type="datetime1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6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CD77A-C573-4262-A366-3545ADA0EFC8}" type="datetime1">
              <a:rPr lang="pt-PT" smtClean="0"/>
              <a:t>17/02/2022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341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52AAB-5B43-489E-B3DB-EC6A260F86BD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770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38AC2-5C97-4B8A-899E-5AC795E456AA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85349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C774F-2983-4E6C-9A0E-1D970A22F454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908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2C275-5BB5-4ABE-9D56-CEEC182A9C1A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8328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828D-413C-438E-810E-B5498A97FF8D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2222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C0604-4593-4C39-A620-33A99576B3F5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1569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2010-EA70-4BF4-9045-ABC740AD83A2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4789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3E-377D-4AF1-8489-49480DD1E8F3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308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A5C7-4E09-4D72-87E4-FC7FAB827C91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4834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875-1F59-4185-B0BC-DDE831AC03D5}" type="datetime1">
              <a:rPr lang="pt-PT" smtClean="0"/>
              <a:t>17/02/2022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0725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32CED-F4D8-459B-ADBC-F0F5A979837D}" type="datetime1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24661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F83E-1331-48BE-B318-D5D24B98F7D9}" type="datetime1">
              <a:rPr lang="pt-PT" smtClean="0"/>
              <a:t>17/02/2022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415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E240-451F-40B5-970C-5FE91BFC6657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2661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1127E-4C77-47E9-A0B3-46085C1882CF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04880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668-8E63-4176-82C6-F4CECA5CC17E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0694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CFBD-1B1F-45D7-8135-0FE93E772B32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91893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FF17-4AC6-4760-BE1A-D2924BC19DC7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1870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D441-9C69-413B-A4D3-52B8AEA9B3CF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3697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603C-D82F-41D8-8D1F-4B829E9A116A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202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F390-A71E-4215-8FB4-2C599105BF0B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80013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CC0D-9B99-4E47-968F-29C93F0FA214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48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6FF27-80A9-4A4E-B339-FEAA63DD2087}" type="datetime1">
              <a:rPr lang="pt-PT" smtClean="0"/>
              <a:t>17/02/2022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4960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936E-79C0-4D04-B786-00DCF89F3C3C}" type="datetime1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762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5323-D668-4D19-81FE-42B29A9183CE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57995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95C7A-8190-4393-8D89-6420EECD00D2}" type="datetime1">
              <a:rPr lang="pt-PT" smtClean="0"/>
              <a:t>17/02/2022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1596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0FF9-6C9E-4A6B-9F9C-0D4152197AE3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58371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883E5-8B48-4770-B1A7-CD004A5AE838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66740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FC3E-46AA-4278-9AD1-362CB8F88A7B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587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C58D-EED0-43DD-A183-D6967F4553D4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380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8012-1529-4469-BB53-3DB29252B6DE}" type="datetime1">
              <a:rPr lang="pt-PT" smtClean="0"/>
              <a:t>17/02/2022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14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E6F7-BED3-4E08-83A3-F959ACDE6C6C}" type="datetime1">
              <a:rPr lang="pt-PT" smtClean="0"/>
              <a:t>17/02/2022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377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4329-D893-4AFD-81DE-A3427F9C451D}" type="datetime1">
              <a:rPr lang="pt-PT" smtClean="0"/>
              <a:t>17/02/2022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163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dirty="0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D7FB-18B4-4D29-A911-345E5B923E8C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067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9A564-C19C-4CDC-BB75-00692AA992D0}" type="datetime1">
              <a:rPr lang="pt-PT" smtClean="0"/>
              <a:t>17/02/2022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684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F5FE-851A-4D52-8592-AB1C09DAE782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E8AF5-5573-472D-A699-D6AF7254C1E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152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6F854-E560-4D34-BB85-24D97CA9334B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C89F1-B304-4218-AB9A-8F7AD58DB5B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780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28D9-4C65-4C31-A4F9-EF89F5082DE9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9EC04-435F-4846-A39B-0B15390DE66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85534-3590-42A1-A871-DEAE5E2F9D8C}" type="datetime1">
              <a:rPr lang="pt-PT" smtClean="0"/>
              <a:t>17/02/2022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232B1-7873-40A8-AF23-CD5D9D5425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99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378655" y="984913"/>
            <a:ext cx="11221330" cy="194116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PT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SEMINÁRIO</a:t>
            </a:r>
            <a:r>
              <a:rPr lang="pt-PT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pt-PT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PT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“EVOLUÇÃO E FUTURO DA LEI </a:t>
            </a:r>
            <a:r>
              <a:rPr lang="pt-PT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pt-PT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FINANÇAS DAS REGIÕES AUTÓNOMAS”</a:t>
            </a:r>
            <a:endParaRPr lang="pt-PT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386840" y="3598040"/>
            <a:ext cx="9204960" cy="193394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pt-PT" sz="39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Considerações Técnicas Sobre o Funcionamento da Lei de Finanças das Regiões Autónomas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pt-PT" sz="39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39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PONTOS FORTES E PONTOS FRACOS</a:t>
            </a:r>
            <a:endParaRPr lang="pt-PT" sz="39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pt-PT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318913" y="5775960"/>
            <a:ext cx="4562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Ponta Delgada, 21 de fevereiro de 2022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0786AF5-7DE3-43D1-A6FD-A1F1B85F2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9053" y="6356350"/>
            <a:ext cx="284746" cy="365125"/>
          </a:xfrm>
        </p:spPr>
        <p:txBody>
          <a:bodyPr/>
          <a:lstStyle/>
          <a:p>
            <a:fld id="{BADE8AF5-5573-472D-A699-D6AF7254C1E4}" type="slidenum">
              <a:rPr lang="pt-PT" smtClean="0">
                <a:solidFill>
                  <a:schemeClr val="bg1">
                    <a:alpha val="0"/>
                  </a:schemeClr>
                </a:solidFill>
              </a:rPr>
              <a:t>1</a:t>
            </a:fld>
            <a:endParaRPr lang="pt-PT" dirty="0">
              <a:solidFill>
                <a:schemeClr val="bg1">
                  <a:alpha val="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331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8200" y="1219685"/>
            <a:ext cx="10515600" cy="4418631"/>
          </a:xfrm>
        </p:spPr>
        <p:txBody>
          <a:bodyPr>
            <a:norm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Madeira em 2023?</a:t>
            </a:r>
            <a:r>
              <a:rPr lang="pt-PT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t-PT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PT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t-PT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PT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Muito obrigado!</a:t>
            </a: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5213A7D2-CCFC-4111-A095-3BC4F19C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>
                    <a:tint val="75000"/>
                    <a:alpha val="0"/>
                  </a:schemeClr>
                </a:solidFill>
              </a:rPr>
              <a:t>10</a:t>
            </a:fld>
            <a:endParaRPr lang="pt-PT">
              <a:solidFill>
                <a:schemeClr val="tx1">
                  <a:tint val="75000"/>
                  <a:alpha val="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62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PONTOS FORTES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08032" y="1328830"/>
            <a:ext cx="11375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Lei de Finanças das Regiões Autónomas (Lei 13/98, de 24 de fevereiro</a:t>
            </a:r>
            <a:r>
              <a:rPr lang="pt-PT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  <a:endParaRPr lang="pt-PT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Uma nova página no relacionamento financeiro Estado / Regiões Autónomas;</a:t>
            </a:r>
          </a:p>
          <a:p>
            <a:pPr marL="742950" lvl="1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Reconhecimento da importância das Autonomias;</a:t>
            </a:r>
          </a:p>
          <a:p>
            <a:pPr marL="742950" lvl="1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Criação de condições para a recuperação económica face ao todo nacional.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FF371520-0FE7-43D6-B0CE-EAE9B825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2</a:t>
            </a:fld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1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PONTOS FORTES </a:t>
            </a: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(CONT.)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31478" y="1117074"/>
            <a:ext cx="1132904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Lei de Finanças das Regiões Autónomas trouxe:</a:t>
            </a:r>
            <a:endParaRPr lang="pt-PT" sz="2800" b="1" dirty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Previsibilidade no planeamento orçamental (fórmula de cálculo das transferências orçamentais; regras mais claras para o apuramento das receitas fiscais);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Estabilidade dos recursos financeiros;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Possibilidade de adaptação do sistema fiscal às especificidades regionais;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Ferramentas para a gestão da dívida (garantia do Estado e apoio do IGCP);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Alívio substancial da dívida pública das Regiões Autónomas: libertação de meios para medidas de apoio ao desenvolvimento;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Equidade entre as duas Regiões Autónomas.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725099E-9824-4ACB-A257-78E29C249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3</a:t>
            </a:fld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47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PONTOS FRACOS / PRINCIPAIS DESAFIOS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45478" y="1117074"/>
            <a:ext cx="11301046" cy="52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principais pontos fracos/desafios decorrem de duas ordens de fatores:</a:t>
            </a:r>
          </a:p>
          <a:p>
            <a:pPr marL="742950" lvl="1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Das alterações entretanto introduzidas na Lei 13/98, sobretudo em 2007;</a:t>
            </a:r>
          </a:p>
          <a:p>
            <a:pPr marL="742950" lvl="1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Resposta aos novos desafios: crise pandémica e transição climática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t-PT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Necessário inserir ajustamentos, </a:t>
            </a:r>
            <a:r>
              <a:rPr lang="pt-PT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principalmente:</a:t>
            </a:r>
            <a:endParaRPr lang="pt-PT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ransferências 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orçamentais (I);</a:t>
            </a:r>
          </a:p>
          <a:p>
            <a:pPr marL="742950" lvl="2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Equilíbrio orçamental e 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dívida pública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(II);</a:t>
            </a:r>
          </a:p>
          <a:p>
            <a:pPr marL="742950" lvl="2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Poder tributário e adaptação do sistema fiscal (III);</a:t>
            </a:r>
          </a:p>
          <a:p>
            <a:pPr marL="742950" lvl="2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Apuramento das receitas fiscais (IV);</a:t>
            </a:r>
          </a:p>
          <a:p>
            <a:pPr marL="742950" lvl="2" indent="-285750">
              <a:spcAft>
                <a:spcPts val="16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CAPF e desafios da transição 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verde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(V).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F5854DC-576A-4870-9B5E-704A72FC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4</a:t>
            </a:fld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6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TRANSFERÊNCIAS ORÇAMENTAIS (ARTIGOS 48.º E 49.º) (I)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3594" y="1117074"/>
            <a:ext cx="11204813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Peso das transferências orçamentais no </a:t>
            </a:r>
            <a:r>
              <a:rPr lang="pt-PT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Orçamento do Estado </a:t>
            </a: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diminuir ano após ano 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(0,73% em 2014;  0,64% em 2020);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Fórmula de cálculo desadequada para situações de crise (redução das transferências do </a:t>
            </a:r>
            <a:r>
              <a:rPr lang="pt-PT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OE </a:t>
            </a: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superior a 35M€ de 2021 para 2022); 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Possível solução: eliminar critério do PIB (n.º 4 do artigo 48.º); acrescentar cláusula de salvaguarda;</a:t>
            </a:r>
          </a:p>
          <a:p>
            <a:pPr marL="914400" lvl="1" indent="-4572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Períodos em que necessidade de fundos é maior, deve corresponder a acréscimo das transferências orçamentais (e não o oposto).</a:t>
            </a:r>
          </a:p>
          <a:p>
            <a:pPr marL="285750" lvl="2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Fundo de coesão nacional: recuperar a metodologia da Lei 13/98.</a:t>
            </a:r>
          </a:p>
          <a:p>
            <a:pPr marL="914400" lvl="1" indent="-4572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necessidades permanentes deve equivaler meios permanentes.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E8F81E5-ACD0-485E-AA8F-4DE1858EC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5</a:t>
            </a:fld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05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EQUILÍBRIO ORÇAMENTAL E DÍVIDA PÚBLICA (II)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3594" y="1117074"/>
            <a:ext cx="1120481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Regras do equilíbrio orçamental (artigo 16.º) e dos limites ao endividamento (artigo 40.º) são inexequíveis (desde sempre), com sanções previstas adiadas (mas até quando?);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Possível solução: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Equilíbrio orçamental (artigo 16.º): saldo primário/percentagem do PIB;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Limites à dívida regional (artigo 40.º): percentagem do PIB;</a:t>
            </a:r>
          </a:p>
          <a:p>
            <a:pPr marL="285750" lvl="2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Novas possibilidades de financiamento:</a:t>
            </a:r>
          </a:p>
          <a:p>
            <a:pPr marL="742950" lvl="3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Empréstimos para financiar défice;</a:t>
            </a:r>
          </a:p>
          <a:p>
            <a:pPr marL="742950" lvl="3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Empréstimos contratados pelo IGCP (poupanças significativas nos juros).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DF26D9D-27AA-4F0D-B252-7A367DED9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6</a:t>
            </a:fld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85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441" y="365125"/>
            <a:ext cx="11169118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PODER TRIBUTÁRIO E ADAPTAÇÃO DO SISTEMA FISCAL (III)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3594" y="1117074"/>
            <a:ext cx="11204813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Regras atuais, apesar de positivas, são limitativas;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Prever possibilidade de: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Majoração nas percentagens e nos limites das deduções à coleta do IRS;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Criação de novos benefícios fiscais, apenas vigentes nas 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Regiões Autónomas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Abrir portas para um sistema fiscal mais competitivo: regime de baixa tributação;</a:t>
            </a:r>
          </a:p>
          <a:p>
            <a:pPr marL="800100" lvl="1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Já existente em alguns territórios da UE;</a:t>
            </a:r>
          </a:p>
          <a:p>
            <a:pPr marL="800100" lvl="1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Estatuto das RUP (artigo 349 TFUE);</a:t>
            </a:r>
          </a:p>
          <a:p>
            <a:pPr marL="800100" lvl="1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Atrair investimento direto estrangeiro, criar emprego, diversificar o tecido económico (reduzir dependência do turismo e da agricultura).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6CC2F2-0A93-4CD3-8850-BD621242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7</a:t>
            </a:fld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30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APURAMENTO DAS RECEITAS FISCAIS (IV)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3594" y="1003306"/>
            <a:ext cx="11204813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Apesar das melhorias, as regras para a repartição das receitas ainda carecem de aperfeiçoamento e de maior transparência;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Estipular que: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Receita decorrente da criação, pelo Estado, de eventuais sobretaxas ou adicionais de impostos cuja receita pertence às </a:t>
            </a:r>
            <a:r>
              <a:rPr lang="pt-PT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constitui igualmente receita das </a:t>
            </a:r>
            <a:r>
              <a:rPr lang="pt-PT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(evitar que situação da “sobretaxa do IRS” se repita);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Eventual afetação às autarquias locais, por parte do Estado, de receitas das </a:t>
            </a:r>
            <a:r>
              <a:rPr lang="pt-PT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não reduz o nível global de receita atribuída a cada Região;</a:t>
            </a:r>
          </a:p>
          <a:p>
            <a:pPr marL="2857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Rever a fórmula de cálculo do IVA (artigo 28.º) – aplicação do princípio da capitação, sem ajustamentos;</a:t>
            </a:r>
          </a:p>
          <a:p>
            <a:pPr lvl="2" indent="-4572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Princípio da continuidade territorial no fornecimento de bens e serviços.</a:t>
            </a:r>
            <a:endParaRPr lang="pt-PT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BFAF434-DCC1-47EF-AC1A-A1A30747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8</a:t>
            </a:fld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320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833" y="365125"/>
            <a:ext cx="11068334" cy="672105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CAPF E DESAFIOS DA TRANSIÇÃO </a:t>
            </a:r>
            <a:r>
              <a:rPr lang="pt-PT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VERDE </a:t>
            </a:r>
            <a:r>
              <a:rPr lang="pt-P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(V)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3594" y="1117074"/>
            <a:ext cx="11204813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Importante rever métodos de funcionamento do Conselho de Acompanhamento das Políticas Financeiras: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Manter as reuniões de caráter técnico (preparação de dossiês);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Prever reuniões em “formato político” para decisão dos dossiês (nível de Ministro das Finanças/Secretários de Estado e de Secretários 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Regionais das Finanças);</a:t>
            </a:r>
            <a:endParaRPr lang="pt-PT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Necessário acautelar desafios da transição </a:t>
            </a:r>
            <a:r>
              <a:rPr lang="pt-PT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verde:</a:t>
            </a:r>
            <a:endParaRPr lang="pt-PT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Impactos económicos e sociais significativos;</a:t>
            </a:r>
          </a:p>
          <a:p>
            <a:pPr marL="74295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Prever acesso das </a:t>
            </a:r>
            <a:r>
              <a:rPr lang="pt-P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Regiões Autónomas </a:t>
            </a:r>
            <a:r>
              <a:rPr lang="pt-PT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aos fundos que venham a ser criados, aos vários níveis, para mitigar esses efeitos.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B84FFF5-A2D9-40BE-8D9F-1707B6345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8AF5-5573-472D-A699-D6AF7254C1E4}" type="slidenum">
              <a:rPr lang="pt-PT" smtClean="0">
                <a:solidFill>
                  <a:schemeClr val="tx1"/>
                </a:solidFill>
              </a:rPr>
              <a:t>9</a:t>
            </a:fld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634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791</Words>
  <Application>Microsoft Office PowerPoint</Application>
  <PresentationFormat>Ecrã Panorâmico</PresentationFormat>
  <Paragraphs>76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Tema do Office</vt:lpstr>
      <vt:lpstr>2_Modelo de apresentação personalizado</vt:lpstr>
      <vt:lpstr>1_Modelo de apresentação personalizado</vt:lpstr>
      <vt:lpstr>Modelo de apresentação personalizado</vt:lpstr>
      <vt:lpstr>SEMINÁRIO  “EVOLUÇÃO E FUTURO DA LEI DE FINANÇAS DAS REGIÕES AUTÓNOMAS”</vt:lpstr>
      <vt:lpstr>PONTOS FORTES</vt:lpstr>
      <vt:lpstr>PONTOS FORTES (CONT.)</vt:lpstr>
      <vt:lpstr>PONTOS FRACOS / PRINCIPAIS DESAFIOS</vt:lpstr>
      <vt:lpstr>TRANSFERÊNCIAS ORÇAMENTAIS (ARTIGOS 48.º E 49.º) (I)</vt:lpstr>
      <vt:lpstr>EQUILÍBRIO ORÇAMENTAL E DÍVIDA PÚBLICA (II)</vt:lpstr>
      <vt:lpstr>PODER TRIBUTÁRIO E ADAPTAÇÃO DO SISTEMA FISCAL (III)</vt:lpstr>
      <vt:lpstr>APURAMENTO DAS RECEITAS FISCAIS (IV)</vt:lpstr>
      <vt:lpstr>CAPF E DESAFIOS DA TRANSIÇÃO VERDE (V)</vt:lpstr>
      <vt:lpstr>Madeira em 2023?  Muito obrigado!</vt:lpstr>
    </vt:vector>
  </TitlesOfParts>
  <Company>REPER-MNE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Autor</dc:creator>
  <cp:lastModifiedBy>Autor</cp:lastModifiedBy>
  <cp:revision>75</cp:revision>
  <dcterms:created xsi:type="dcterms:W3CDTF">2022-02-15T15:36:45Z</dcterms:created>
  <dcterms:modified xsi:type="dcterms:W3CDTF">2022-02-17T16:08:08Z</dcterms:modified>
</cp:coreProperties>
</file>